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91" d="100"/>
          <a:sy n="91" d="100"/>
        </p:scale>
        <p:origin x="-12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A0F459-D298-42CB-A368-E6D4E121495C}" type="datetimeFigureOut">
              <a:rPr lang="lt-LT" smtClean="0"/>
              <a:t>2015.11.17</a:t>
            </a:fld>
            <a:endParaRPr lang="lt-LT"/>
          </a:p>
        </p:txBody>
      </p:sp>
      <p:sp>
        <p:nvSpPr>
          <p:cNvPr id="4" name="Poraštės vietos rezervavimo ženklas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90A043-0A41-479D-91B6-2F16CFBEF7D7}" type="slidenum">
              <a:rPr lang="lt-LT" smtClean="0"/>
              <a:t>‹#›</a:t>
            </a:fld>
            <a:endParaRPr lang="lt-L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4A071-E177-435D-970C-F512963061F8}" type="datetimeFigureOut">
              <a:rPr lang="lt-LT" smtClean="0"/>
              <a:t>2015.11.17</a:t>
            </a:fld>
            <a:endParaRPr lang="lt-LT"/>
          </a:p>
        </p:txBody>
      </p:sp>
      <p:sp>
        <p:nvSpPr>
          <p:cNvPr id="4" name="Skaidrės vaizdo vietos rezervavimo ženkla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B5824E-C421-4BD9-9D9D-1D37518B09B9}" type="slidenum">
              <a:rPr lang="lt-LT" smtClean="0"/>
              <a:t>‹#›</a:t>
            </a:fld>
            <a:endParaRPr lang="lt-L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smtClean="0"/>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Spustelėję redag. ruoš. paantrš. stilių</a:t>
            </a:r>
            <a:endParaRPr lang="en-US"/>
          </a:p>
        </p:txBody>
      </p:sp>
      <p:sp>
        <p:nvSpPr>
          <p:cNvPr id="4" name="Datos vietos rezervavimo ženklas 3"/>
          <p:cNvSpPr>
            <a:spLocks noGrp="1"/>
          </p:cNvSpPr>
          <p:nvPr>
            <p:ph type="dt" sz="half" idx="10"/>
          </p:nvPr>
        </p:nvSpPr>
        <p:spPr/>
        <p:txBody>
          <a:bodyPr/>
          <a:lstStyle/>
          <a:p>
            <a:r>
              <a:rPr lang="en-US" smtClean="0"/>
              <a:t>2015-11-12</a:t>
            </a:r>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168BE94D-A305-47E4-B642-AEA6AFC1E652}" type="slidenum">
              <a:rPr lang="en-US" smtClean="0"/>
              <a:pPr/>
              <a:t>‹#›</a:t>
            </a:fld>
            <a:endParaRPr lang="en-US"/>
          </a:p>
        </p:txBody>
      </p:sp>
    </p:spTree>
    <p:extLst>
      <p:ext uri="{BB962C8B-B14F-4D97-AF65-F5344CB8AC3E}">
        <p14:creationId xmlns:p14="http://schemas.microsoft.com/office/powerpoint/2010/main" xmlns="" val="716279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10"/>
          </p:nvPr>
        </p:nvSpPr>
        <p:spPr/>
        <p:txBody>
          <a:bodyPr/>
          <a:lstStyle/>
          <a:p>
            <a:r>
              <a:rPr lang="en-US" smtClean="0"/>
              <a:t>2015-11-12</a:t>
            </a:r>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168BE94D-A305-47E4-B642-AEA6AFC1E652}" type="slidenum">
              <a:rPr lang="en-US" smtClean="0"/>
              <a:pPr/>
              <a:t>‹#›</a:t>
            </a:fld>
            <a:endParaRPr lang="en-US"/>
          </a:p>
        </p:txBody>
      </p:sp>
    </p:spTree>
    <p:extLst>
      <p:ext uri="{BB962C8B-B14F-4D97-AF65-F5344CB8AC3E}">
        <p14:creationId xmlns:p14="http://schemas.microsoft.com/office/powerpoint/2010/main" xmlns="" val="78696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10"/>
          </p:nvPr>
        </p:nvSpPr>
        <p:spPr/>
        <p:txBody>
          <a:bodyPr/>
          <a:lstStyle/>
          <a:p>
            <a:r>
              <a:rPr lang="en-US" smtClean="0"/>
              <a:t>2015-11-12</a:t>
            </a:r>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168BE94D-A305-47E4-B642-AEA6AFC1E652}" type="slidenum">
              <a:rPr lang="en-US" smtClean="0"/>
              <a:pPr/>
              <a:t>‹#›</a:t>
            </a:fld>
            <a:endParaRPr lang="en-US"/>
          </a:p>
        </p:txBody>
      </p:sp>
    </p:spTree>
    <p:extLst>
      <p:ext uri="{BB962C8B-B14F-4D97-AF65-F5344CB8AC3E}">
        <p14:creationId xmlns:p14="http://schemas.microsoft.com/office/powerpoint/2010/main" xmlns="" val="64778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10"/>
          </p:nvPr>
        </p:nvSpPr>
        <p:spPr/>
        <p:txBody>
          <a:bodyPr/>
          <a:lstStyle/>
          <a:p>
            <a:r>
              <a:rPr lang="en-US" smtClean="0"/>
              <a:t>2015-11-12</a:t>
            </a:r>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168BE94D-A305-47E4-B642-AEA6AFC1E652}" type="slidenum">
              <a:rPr lang="en-US" smtClean="0"/>
              <a:pPr/>
              <a:t>‹#›</a:t>
            </a:fld>
            <a:endParaRPr lang="en-US"/>
          </a:p>
        </p:txBody>
      </p:sp>
    </p:spTree>
    <p:extLst>
      <p:ext uri="{BB962C8B-B14F-4D97-AF65-F5344CB8AC3E}">
        <p14:creationId xmlns:p14="http://schemas.microsoft.com/office/powerpoint/2010/main" xmlns="" val="147680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r>
              <a:rPr lang="en-US" smtClean="0"/>
              <a:t>2015-11-12</a:t>
            </a:r>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168BE94D-A305-47E4-B642-AEA6AFC1E652}" type="slidenum">
              <a:rPr lang="en-US" smtClean="0"/>
              <a:pPr/>
              <a:t>‹#›</a:t>
            </a:fld>
            <a:endParaRPr lang="en-US"/>
          </a:p>
        </p:txBody>
      </p:sp>
    </p:spTree>
    <p:extLst>
      <p:ext uri="{BB962C8B-B14F-4D97-AF65-F5344CB8AC3E}">
        <p14:creationId xmlns:p14="http://schemas.microsoft.com/office/powerpoint/2010/main" xmlns="" val="176011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5" name="Datos vietos rezervavimo ženklas 4"/>
          <p:cNvSpPr>
            <a:spLocks noGrp="1"/>
          </p:cNvSpPr>
          <p:nvPr>
            <p:ph type="dt" sz="half" idx="10"/>
          </p:nvPr>
        </p:nvSpPr>
        <p:spPr/>
        <p:txBody>
          <a:bodyPr/>
          <a:lstStyle/>
          <a:p>
            <a:r>
              <a:rPr lang="en-US" smtClean="0"/>
              <a:t>2015-11-12</a:t>
            </a:r>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168BE94D-A305-47E4-B642-AEA6AFC1E652}" type="slidenum">
              <a:rPr lang="en-US" smtClean="0"/>
              <a:pPr/>
              <a:t>‹#›</a:t>
            </a:fld>
            <a:endParaRPr lang="en-US"/>
          </a:p>
        </p:txBody>
      </p:sp>
    </p:spTree>
    <p:extLst>
      <p:ext uri="{BB962C8B-B14F-4D97-AF65-F5344CB8AC3E}">
        <p14:creationId xmlns:p14="http://schemas.microsoft.com/office/powerpoint/2010/main" xmlns="" val="1506981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7" name="Datos vietos rezervavimo ženklas 6"/>
          <p:cNvSpPr>
            <a:spLocks noGrp="1"/>
          </p:cNvSpPr>
          <p:nvPr>
            <p:ph type="dt" sz="half" idx="10"/>
          </p:nvPr>
        </p:nvSpPr>
        <p:spPr/>
        <p:txBody>
          <a:bodyPr/>
          <a:lstStyle/>
          <a:p>
            <a:r>
              <a:rPr lang="en-US" smtClean="0"/>
              <a:t>2015-11-12</a:t>
            </a:r>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168BE94D-A305-47E4-B642-AEA6AFC1E652}" type="slidenum">
              <a:rPr lang="en-US" smtClean="0"/>
              <a:pPr/>
              <a:t>‹#›</a:t>
            </a:fld>
            <a:endParaRPr lang="en-US"/>
          </a:p>
        </p:txBody>
      </p:sp>
    </p:spTree>
    <p:extLst>
      <p:ext uri="{BB962C8B-B14F-4D97-AF65-F5344CB8AC3E}">
        <p14:creationId xmlns:p14="http://schemas.microsoft.com/office/powerpoint/2010/main" xmlns="" val="329673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Datos vietos rezervavimo ženklas 2"/>
          <p:cNvSpPr>
            <a:spLocks noGrp="1"/>
          </p:cNvSpPr>
          <p:nvPr>
            <p:ph type="dt" sz="half" idx="10"/>
          </p:nvPr>
        </p:nvSpPr>
        <p:spPr/>
        <p:txBody>
          <a:bodyPr/>
          <a:lstStyle/>
          <a:p>
            <a:r>
              <a:rPr lang="en-US" smtClean="0"/>
              <a:t>2015-11-12</a:t>
            </a:r>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168BE94D-A305-47E4-B642-AEA6AFC1E652}" type="slidenum">
              <a:rPr lang="en-US" smtClean="0"/>
              <a:pPr/>
              <a:t>‹#›</a:t>
            </a:fld>
            <a:endParaRPr lang="en-US"/>
          </a:p>
        </p:txBody>
      </p:sp>
    </p:spTree>
    <p:extLst>
      <p:ext uri="{BB962C8B-B14F-4D97-AF65-F5344CB8AC3E}">
        <p14:creationId xmlns:p14="http://schemas.microsoft.com/office/powerpoint/2010/main" xmlns="" val="2427447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r>
              <a:rPr lang="en-US" smtClean="0"/>
              <a:t>2015-11-12</a:t>
            </a:r>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168BE94D-A305-47E4-B642-AEA6AFC1E652}" type="slidenum">
              <a:rPr lang="en-US" smtClean="0"/>
              <a:pPr/>
              <a:t>‹#›</a:t>
            </a:fld>
            <a:endParaRPr lang="en-US"/>
          </a:p>
        </p:txBody>
      </p:sp>
    </p:spTree>
    <p:extLst>
      <p:ext uri="{BB962C8B-B14F-4D97-AF65-F5344CB8AC3E}">
        <p14:creationId xmlns:p14="http://schemas.microsoft.com/office/powerpoint/2010/main" xmlns="" val="2049076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r>
              <a:rPr lang="en-US" smtClean="0"/>
              <a:t>2015-11-12</a:t>
            </a:r>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168BE94D-A305-47E4-B642-AEA6AFC1E652}" type="slidenum">
              <a:rPr lang="en-US" smtClean="0"/>
              <a:pPr/>
              <a:t>‹#›</a:t>
            </a:fld>
            <a:endParaRPr lang="en-US"/>
          </a:p>
        </p:txBody>
      </p:sp>
    </p:spTree>
    <p:extLst>
      <p:ext uri="{BB962C8B-B14F-4D97-AF65-F5344CB8AC3E}">
        <p14:creationId xmlns:p14="http://schemas.microsoft.com/office/powerpoint/2010/main" xmlns="" val="331210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r>
              <a:rPr lang="en-US" smtClean="0"/>
              <a:t>2015-11-12</a:t>
            </a:r>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168BE94D-A305-47E4-B642-AEA6AFC1E652}" type="slidenum">
              <a:rPr lang="en-US" smtClean="0"/>
              <a:pPr/>
              <a:t>‹#›</a:t>
            </a:fld>
            <a:endParaRPr lang="en-US"/>
          </a:p>
        </p:txBody>
      </p:sp>
    </p:spTree>
    <p:extLst>
      <p:ext uri="{BB962C8B-B14F-4D97-AF65-F5344CB8AC3E}">
        <p14:creationId xmlns:p14="http://schemas.microsoft.com/office/powerpoint/2010/main" xmlns="" val="146171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smtClean="0"/>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2015-11-12</a:t>
            </a:r>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BE94D-A305-47E4-B642-AEA6AFC1E652}" type="slidenum">
              <a:rPr lang="en-US" smtClean="0"/>
              <a:pPr/>
              <a:t>‹#›</a:t>
            </a:fld>
            <a:endParaRPr lang="en-US"/>
          </a:p>
        </p:txBody>
      </p:sp>
    </p:spTree>
    <p:extLst>
      <p:ext uri="{BB962C8B-B14F-4D97-AF65-F5344CB8AC3E}">
        <p14:creationId xmlns:p14="http://schemas.microsoft.com/office/powerpoint/2010/main" xmlns="" val="1132071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sirpsichologija.lt/" TargetMode="External"/><Relationship Id="rId2" Type="http://schemas.openxmlformats.org/officeDocument/2006/relationships/hyperlink" Target="http://www.psichika.e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3999" y="1195589"/>
            <a:ext cx="9144000" cy="2387600"/>
          </a:xfrm>
        </p:spPr>
        <p:txBody>
          <a:bodyPr>
            <a:normAutofit fontScale="90000"/>
          </a:bodyPr>
          <a:lstStyle/>
          <a:p>
            <a:r>
              <a:rPr lang="lt-LT" b="1" dirty="0" smtClean="0"/>
              <a:t>SOCIALINIŲ TINKLŲ ĮTAKA JAUNO ŽMOGAUS ASMENYBĖS FORMAVIMUI</a:t>
            </a:r>
            <a:endParaRPr lang="en-US" b="1" dirty="0"/>
          </a:p>
        </p:txBody>
      </p:sp>
      <p:sp>
        <p:nvSpPr>
          <p:cNvPr id="3" name="Antrinis pavadinimas 2"/>
          <p:cNvSpPr>
            <a:spLocks noGrp="1"/>
          </p:cNvSpPr>
          <p:nvPr>
            <p:ph type="subTitle" idx="1"/>
          </p:nvPr>
        </p:nvSpPr>
        <p:spPr>
          <a:xfrm>
            <a:off x="5228823" y="3915177"/>
            <a:ext cx="5439176" cy="1867437"/>
          </a:xfrm>
        </p:spPr>
        <p:txBody>
          <a:bodyPr>
            <a:normAutofit fontScale="92500" lnSpcReduction="20000"/>
          </a:bodyPr>
          <a:lstStyle/>
          <a:p>
            <a:endParaRPr lang="lt-LT" dirty="0" smtClean="0"/>
          </a:p>
          <a:p>
            <a:endParaRPr lang="lt-LT" dirty="0"/>
          </a:p>
          <a:p>
            <a:endParaRPr lang="lt-LT" dirty="0" smtClean="0"/>
          </a:p>
          <a:p>
            <a:pPr algn="r"/>
            <a:r>
              <a:rPr lang="lt-LT" dirty="0" smtClean="0"/>
              <a:t>Pakruojo ,,Atžalyno“ gimnazijos psichologė</a:t>
            </a:r>
          </a:p>
          <a:p>
            <a:pPr algn="r"/>
            <a:r>
              <a:rPr lang="lt-LT" dirty="0" smtClean="0"/>
              <a:t>Inga Jankauskienė</a:t>
            </a:r>
          </a:p>
        </p:txBody>
      </p:sp>
      <p:pic>
        <p:nvPicPr>
          <p:cNvPr id="4" name="Paveikslėlis 3"/>
          <p:cNvPicPr>
            <a:picLocks noChangeAspect="1"/>
          </p:cNvPicPr>
          <p:nvPr/>
        </p:nvPicPr>
        <p:blipFill>
          <a:blip r:embed="rId2" cstate="print"/>
          <a:stretch>
            <a:fillRect/>
          </a:stretch>
        </p:blipFill>
        <p:spPr>
          <a:xfrm>
            <a:off x="842223" y="3348507"/>
            <a:ext cx="3649015" cy="3065172"/>
          </a:xfrm>
          <a:prstGeom prst="rect">
            <a:avLst/>
          </a:prstGeom>
        </p:spPr>
      </p:pic>
      <p:sp>
        <p:nvSpPr>
          <p:cNvPr id="5" name="Datos vietos rezervavimo ženklas 4"/>
          <p:cNvSpPr>
            <a:spLocks noGrp="1"/>
          </p:cNvSpPr>
          <p:nvPr>
            <p:ph type="dt" sz="half" idx="10"/>
          </p:nvPr>
        </p:nvSpPr>
        <p:spPr/>
        <p:txBody>
          <a:bodyPr/>
          <a:lstStyle/>
          <a:p>
            <a:r>
              <a:rPr lang="en-US" smtClean="0"/>
              <a:t>2015-11-12</a:t>
            </a:r>
            <a:endParaRPr lang="en-US"/>
          </a:p>
        </p:txBody>
      </p:sp>
    </p:spTree>
    <p:extLst>
      <p:ext uri="{BB962C8B-B14F-4D97-AF65-F5344CB8AC3E}">
        <p14:creationId xmlns:p14="http://schemas.microsoft.com/office/powerpoint/2010/main" xmlns="" val="12971683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200" y="734096"/>
            <a:ext cx="10515600" cy="5442867"/>
          </a:xfrm>
        </p:spPr>
        <p:txBody>
          <a:bodyPr/>
          <a:lstStyle/>
          <a:p>
            <a:pPr algn="just"/>
            <a:r>
              <a:rPr lang="lt-LT" dirty="0" smtClean="0"/>
              <a:t>Tėvai turėtų nevengti bendrauti su savo vaikais paaugliais, reikėtų jiems nustatyti naudojimosi socialiniais tinklais laiką, diskutuoti su jais apie socialinius tinklus, priklausomybę nuo jų, kad paaugliai suvoktų galimus socialinių tinklų spąstus, atpažintų riziką ir grėsmę jais naudojantis.</a:t>
            </a:r>
            <a:endParaRPr lang="lt-LT" dirty="0"/>
          </a:p>
          <a:p>
            <a:pPr algn="just"/>
            <a:r>
              <a:rPr lang="lt-LT" dirty="0"/>
              <a:t>p</a:t>
            </a:r>
            <a:r>
              <a:rPr lang="lt-LT" dirty="0" smtClean="0"/>
              <a:t>edagogai turėtų skatinti paauglius užsiimti patinkama veikla, lankyti sporto būrelius.</a:t>
            </a:r>
          </a:p>
          <a:p>
            <a:pPr algn="just"/>
            <a:r>
              <a:rPr lang="lt-LT" dirty="0" smtClean="0"/>
              <a:t> Paauglys negali užsisklęsti, jis turi suprasti, kad yra daugiau laisvalaikio užsiėmimų, nei lankytis socialiniuose tinkluose. </a:t>
            </a:r>
          </a:p>
          <a:p>
            <a:pPr marL="0" indent="0" algn="just">
              <a:buNone/>
            </a:pPr>
            <a:endParaRPr lang="en-US" dirty="0"/>
          </a:p>
        </p:txBody>
      </p:sp>
      <p:pic>
        <p:nvPicPr>
          <p:cNvPr id="4" name="Paveikslėlis 3"/>
          <p:cNvPicPr>
            <a:picLocks noChangeAspect="1"/>
          </p:cNvPicPr>
          <p:nvPr/>
        </p:nvPicPr>
        <p:blipFill>
          <a:blip r:embed="rId2" cstate="print"/>
          <a:stretch>
            <a:fillRect/>
          </a:stretch>
        </p:blipFill>
        <p:spPr>
          <a:xfrm>
            <a:off x="9543245" y="4247211"/>
            <a:ext cx="2356834" cy="2140710"/>
          </a:xfrm>
          <a:prstGeom prst="rect">
            <a:avLst/>
          </a:prstGeom>
        </p:spPr>
      </p:pic>
      <p:sp>
        <p:nvSpPr>
          <p:cNvPr id="5" name="Datos vietos rezervavimo ženklas 4"/>
          <p:cNvSpPr>
            <a:spLocks noGrp="1"/>
          </p:cNvSpPr>
          <p:nvPr>
            <p:ph type="dt" sz="half" idx="10"/>
          </p:nvPr>
        </p:nvSpPr>
        <p:spPr/>
        <p:txBody>
          <a:bodyPr/>
          <a:lstStyle/>
          <a:p>
            <a:r>
              <a:rPr lang="en-US" smtClean="0"/>
              <a:t>2015-11-12</a:t>
            </a:r>
            <a:endParaRPr lang="en-US"/>
          </a:p>
        </p:txBody>
      </p:sp>
    </p:spTree>
    <p:extLst>
      <p:ext uri="{BB962C8B-B14F-4D97-AF65-F5344CB8AC3E}">
        <p14:creationId xmlns:p14="http://schemas.microsoft.com/office/powerpoint/2010/main" xmlns="" val="318479098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489397"/>
            <a:ext cx="10515600" cy="1738648"/>
          </a:xfrm>
        </p:spPr>
        <p:txBody>
          <a:bodyPr>
            <a:normAutofit fontScale="90000"/>
          </a:bodyPr>
          <a:lstStyle/>
          <a:p>
            <a:pPr algn="ctr"/>
            <a:r>
              <a:rPr lang="lt-LT" b="1" dirty="0" smtClean="0"/>
              <a:t>PAAUGLIAI NORI, KAD JŲ NUOMONĖ BŪTŲ IŠGIRSTA</a:t>
            </a:r>
            <a:br>
              <a:rPr lang="lt-LT" b="1" dirty="0" smtClean="0"/>
            </a:br>
            <a:endParaRPr lang="en-US" b="1" dirty="0"/>
          </a:p>
        </p:txBody>
      </p:sp>
      <p:sp>
        <p:nvSpPr>
          <p:cNvPr id="3" name="Turinio vietos rezervavimo ženklas 2"/>
          <p:cNvSpPr>
            <a:spLocks noGrp="1"/>
          </p:cNvSpPr>
          <p:nvPr>
            <p:ph idx="1"/>
          </p:nvPr>
        </p:nvSpPr>
        <p:spPr/>
        <p:txBody>
          <a:bodyPr>
            <a:normAutofit fontScale="92500" lnSpcReduction="10000"/>
          </a:bodyPr>
          <a:lstStyle/>
          <a:p>
            <a:pPr algn="just"/>
            <a:r>
              <a:rPr lang="en-US" dirty="0" smtClean="0"/>
              <a:t>Paauglys turi kritinį mąstymą – turime džiaugtis, kad jis tokį turi ir abejoja</a:t>
            </a:r>
            <a:r>
              <a:rPr lang="lt-LT" dirty="0" smtClean="0"/>
              <a:t>.</a:t>
            </a:r>
            <a:endParaRPr lang="en-US" dirty="0" smtClean="0"/>
          </a:p>
          <a:p>
            <a:pPr algn="just"/>
            <a:r>
              <a:rPr lang="lt-LT" dirty="0" smtClean="0"/>
              <a:t>Geriausia visų laikų motyvacijos priemonė – įvertinimas to, kas mums jau pavyko ir įvyko, to, kas mes esame šiandien ir dabar.</a:t>
            </a:r>
          </a:p>
          <a:p>
            <a:pPr algn="just"/>
            <a:r>
              <a:rPr lang="lt-LT" dirty="0" smtClean="0"/>
              <a:t>Bendrauti galime pasimokyti ir iš kompiuterinių žaidimų: pvz., ką daro kompiuteris, kai vaikui nesiseka pereiti lygio? Kompiuteris užrašo „nenusimink, bandyk dar“, duoda papildomų gyvybių, pasiūlo nusipirkti papildomų galių ir pan. Jis nesako „tu niekad nepadarai to, kas buvo prašyta“...</a:t>
            </a:r>
          </a:p>
          <a:p>
            <a:pPr algn="just"/>
            <a:r>
              <a:rPr lang="lt-LT" dirty="0" smtClean="0"/>
              <a:t> O facebook`as? Čia vadinami ,,like“ pakelia nuotaiką, savivertę, skatina siekti dar geresnio rezultato. Paauglys patiria sėkmę, komentaruose perskaito galybę komplimentų, tampa populiarus.</a:t>
            </a:r>
          </a:p>
          <a:p>
            <a:pPr marL="0" indent="0" algn="just">
              <a:buNone/>
            </a:pPr>
            <a:endParaRPr lang="lt-LT" dirty="0" smtClean="0"/>
          </a:p>
          <a:p>
            <a:endParaRPr lang="lt-LT" dirty="0" smtClean="0"/>
          </a:p>
          <a:p>
            <a:endParaRPr lang="en-US" dirty="0" smtClean="0"/>
          </a:p>
          <a:p>
            <a:endParaRPr lang="en-US" dirty="0"/>
          </a:p>
        </p:txBody>
      </p:sp>
      <p:sp>
        <p:nvSpPr>
          <p:cNvPr id="4" name="Datos vietos rezervavimo ženklas 3"/>
          <p:cNvSpPr>
            <a:spLocks noGrp="1"/>
          </p:cNvSpPr>
          <p:nvPr>
            <p:ph type="dt" sz="half" idx="10"/>
          </p:nvPr>
        </p:nvSpPr>
        <p:spPr/>
        <p:txBody>
          <a:bodyPr/>
          <a:lstStyle/>
          <a:p>
            <a:r>
              <a:rPr lang="en-US" smtClean="0"/>
              <a:t>2015-11-12</a:t>
            </a:r>
            <a:endParaRPr lang="en-US"/>
          </a:p>
        </p:txBody>
      </p:sp>
    </p:spTree>
    <p:extLst>
      <p:ext uri="{BB962C8B-B14F-4D97-AF65-F5344CB8AC3E}">
        <p14:creationId xmlns:p14="http://schemas.microsoft.com/office/powerpoint/2010/main" xmlns="" val="278896299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b="1" dirty="0" smtClean="0"/>
              <a:t>SOCIALINIŲ TINKLŲ NAUDA:</a:t>
            </a:r>
            <a:endParaRPr lang="en-US" b="1" dirty="0"/>
          </a:p>
        </p:txBody>
      </p:sp>
      <p:sp>
        <p:nvSpPr>
          <p:cNvPr id="3" name="Turinio vietos rezervavimo ženklas 2"/>
          <p:cNvSpPr>
            <a:spLocks noGrp="1"/>
          </p:cNvSpPr>
          <p:nvPr>
            <p:ph idx="1"/>
          </p:nvPr>
        </p:nvSpPr>
        <p:spPr/>
        <p:txBody>
          <a:bodyPr/>
          <a:lstStyle/>
          <a:p>
            <a:r>
              <a:rPr lang="lt-LT" dirty="0" smtClean="0"/>
              <a:t>,,Facebook`e“ dabar yra visa išmintis: jei trūksta kokių žinių, kreipkis į draugus pagalbos;</a:t>
            </a:r>
          </a:p>
          <a:p>
            <a:r>
              <a:rPr lang="lt-LT" dirty="0" smtClean="0"/>
              <a:t>Yra galimybė pateikti save tokį, kokį nori matyti tave kiti ,,facebook`o“ vartotojai;</a:t>
            </a:r>
          </a:p>
          <a:p>
            <a:r>
              <a:rPr lang="lt-LT" dirty="0" smtClean="0"/>
              <a:t>Greitai perduodama norima informacija;</a:t>
            </a:r>
          </a:p>
          <a:p>
            <a:r>
              <a:rPr lang="lt-LT" dirty="0" smtClean="0"/>
              <a:t>Galimybė susisiekti su tais žmonėmis, kurių jau seniai nematei ir nieko apie juos nežinai;</a:t>
            </a:r>
          </a:p>
          <a:p>
            <a:r>
              <a:rPr lang="lt-LT" dirty="0" smtClean="0"/>
              <a:t>Galimybė susirasti darbą ir užsidirbti pinigų;</a:t>
            </a:r>
          </a:p>
          <a:p>
            <a:r>
              <a:rPr lang="lt-LT" dirty="0" smtClean="0"/>
              <a:t>Puiki vieta reklamai, tinkama terpė tapti žinomu.</a:t>
            </a:r>
            <a:endParaRPr lang="en-US" dirty="0"/>
          </a:p>
        </p:txBody>
      </p:sp>
      <p:sp>
        <p:nvSpPr>
          <p:cNvPr id="4" name="Datos vietos rezervavimo ženklas 3"/>
          <p:cNvSpPr>
            <a:spLocks noGrp="1"/>
          </p:cNvSpPr>
          <p:nvPr>
            <p:ph type="dt" sz="half" idx="10"/>
          </p:nvPr>
        </p:nvSpPr>
        <p:spPr/>
        <p:txBody>
          <a:bodyPr/>
          <a:lstStyle/>
          <a:p>
            <a:r>
              <a:rPr lang="en-US" smtClean="0"/>
              <a:t>2015-11-12</a:t>
            </a:r>
            <a:endParaRPr lang="en-US"/>
          </a:p>
        </p:txBody>
      </p:sp>
    </p:spTree>
    <p:extLst>
      <p:ext uri="{BB962C8B-B14F-4D97-AF65-F5344CB8AC3E}">
        <p14:creationId xmlns:p14="http://schemas.microsoft.com/office/powerpoint/2010/main" xmlns="" val="214178183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b="1" dirty="0" smtClean="0"/>
              <a:t>SOCIALINIŲ TINKLŲ GRĖSMĖ:</a:t>
            </a:r>
            <a:endParaRPr lang="en-US" b="1" dirty="0"/>
          </a:p>
        </p:txBody>
      </p:sp>
      <p:sp>
        <p:nvSpPr>
          <p:cNvPr id="3" name="Turinio vietos rezervavimo ženklas 2"/>
          <p:cNvSpPr>
            <a:spLocks noGrp="1"/>
          </p:cNvSpPr>
          <p:nvPr>
            <p:ph idx="1"/>
          </p:nvPr>
        </p:nvSpPr>
        <p:spPr/>
        <p:txBody>
          <a:bodyPr>
            <a:normAutofit fontScale="92500"/>
          </a:bodyPr>
          <a:lstStyle/>
          <a:p>
            <a:pPr algn="just"/>
            <a:r>
              <a:rPr lang="lt-LT" dirty="0" smtClean="0"/>
              <a:t>Virtualus gyvenimas tampa svarbesnis už realų;</a:t>
            </a:r>
          </a:p>
          <a:p>
            <a:pPr algn="just"/>
            <a:r>
              <a:rPr lang="lt-LT" dirty="0"/>
              <a:t>P</a:t>
            </a:r>
            <a:r>
              <a:rPr lang="lt-LT" dirty="0" smtClean="0"/>
              <a:t>asitaiko atvejų, kai paaugliai socialiniuose tinkluose patiria patyčias (socialinė agresija, siuntinėjama reputaciją bloginanti medžiaga), seksualinį smurtą (bandymas įtraukti į seksualinę veiklą, kontaktų paieška);</a:t>
            </a:r>
          </a:p>
          <a:p>
            <a:pPr algn="just"/>
            <a:r>
              <a:rPr lang="lt-LT" dirty="0" smtClean="0"/>
              <a:t>Sutrikdo miego ritmą: facebook`e internetinės informacijos srautas daug didesnis, nei skirta laiko miegui. Tarsi bijoma praleisti kažką vertingo internetinėje erdvėje;</a:t>
            </a:r>
          </a:p>
          <a:p>
            <a:pPr algn="just"/>
            <a:r>
              <a:rPr lang="lt-LT" dirty="0" smtClean="0"/>
              <a:t>Atsiranda reali grėsmė namų, asmeninio privatumo saugumui;</a:t>
            </a:r>
          </a:p>
          <a:p>
            <a:pPr algn="just"/>
            <a:r>
              <a:rPr lang="lt-LT" dirty="0" smtClean="0"/>
              <a:t>Neigiami, skaudinantys komentarai, grėsmė būti išmestam iš draugų rato;</a:t>
            </a:r>
          </a:p>
          <a:p>
            <a:pPr algn="just"/>
            <a:r>
              <a:rPr lang="lt-LT" dirty="0" smtClean="0"/>
              <a:t>Gimtosios kalbos darkymas, bendravimo įgūdžių praradimas.</a:t>
            </a:r>
            <a:endParaRPr lang="en-US" dirty="0"/>
          </a:p>
        </p:txBody>
      </p:sp>
      <p:sp>
        <p:nvSpPr>
          <p:cNvPr id="4" name="Datos vietos rezervavimo ženklas 3"/>
          <p:cNvSpPr>
            <a:spLocks noGrp="1"/>
          </p:cNvSpPr>
          <p:nvPr>
            <p:ph type="dt" sz="half" idx="10"/>
          </p:nvPr>
        </p:nvSpPr>
        <p:spPr/>
        <p:txBody>
          <a:bodyPr/>
          <a:lstStyle/>
          <a:p>
            <a:r>
              <a:rPr lang="en-US" smtClean="0"/>
              <a:t>2015-11-12</a:t>
            </a:r>
            <a:endParaRPr lang="en-US"/>
          </a:p>
        </p:txBody>
      </p:sp>
    </p:spTree>
    <p:extLst>
      <p:ext uri="{BB962C8B-B14F-4D97-AF65-F5344CB8AC3E}">
        <p14:creationId xmlns:p14="http://schemas.microsoft.com/office/powerpoint/2010/main" xmlns="" val="91614384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b="1" dirty="0" smtClean="0"/>
              <a:t>PAMĄSTYMUI:</a:t>
            </a:r>
            <a:endParaRPr lang="en-US" b="1" dirty="0"/>
          </a:p>
        </p:txBody>
      </p:sp>
      <p:sp>
        <p:nvSpPr>
          <p:cNvPr id="3" name="Turinio vietos rezervavimo ženklas 2"/>
          <p:cNvSpPr>
            <a:spLocks noGrp="1"/>
          </p:cNvSpPr>
          <p:nvPr>
            <p:ph idx="1"/>
          </p:nvPr>
        </p:nvSpPr>
        <p:spPr>
          <a:xfrm>
            <a:off x="838200" y="1300766"/>
            <a:ext cx="10515600" cy="5241702"/>
          </a:xfrm>
        </p:spPr>
        <p:txBody>
          <a:bodyPr/>
          <a:lstStyle/>
          <a:p>
            <a:pPr marL="0" indent="0">
              <a:buNone/>
            </a:pPr>
            <a:r>
              <a:rPr lang="lt-LT" dirty="0" smtClean="0">
                <a:solidFill>
                  <a:schemeClr val="accent4">
                    <a:lumMod val="75000"/>
                  </a:schemeClr>
                </a:solidFill>
                <a:latin typeface="Baskerville Old Face" panose="02020602080505020303" pitchFamily="18" charset="0"/>
              </a:rPr>
              <a:t>,,Kiekvieną dieną aš vaikštinėju gatvėmis ir visiems sutiktiems pasakoju apie tai, ką aš valgiau, kaip dabar jaučiuosi, ką veikiau vakar naktį, ką aš darysiu vėliau ir su kuo...</a:t>
            </a:r>
          </a:p>
          <a:p>
            <a:pPr marL="0" indent="0">
              <a:buNone/>
            </a:pPr>
            <a:r>
              <a:rPr lang="lt-LT" dirty="0" smtClean="0">
                <a:solidFill>
                  <a:schemeClr val="accent4">
                    <a:lumMod val="75000"/>
                  </a:schemeClr>
                </a:solidFill>
                <a:latin typeface="Baskerville Old Face" panose="02020602080505020303" pitchFamily="18" charset="0"/>
              </a:rPr>
              <a:t>Rodau jiems savo nuotraukas apie tai, ką naujo įsigijau, kaip atrodau išėjęs ir kirpyklos, kokį gražų pyragą pavyko išsikepti, kokie talentingi mano vaikai, mieli mano augintiniai, kokį gražų peizažą man pavyko nufotografuoti, kur aš praleidau savo puikias atostogas, kur ir kada vėl ketinu išvykti...</a:t>
            </a:r>
          </a:p>
          <a:p>
            <a:pPr marL="0" indent="0">
              <a:buNone/>
            </a:pPr>
            <a:r>
              <a:rPr lang="lt-LT" dirty="0" smtClean="0">
                <a:solidFill>
                  <a:schemeClr val="accent4">
                    <a:lumMod val="75000"/>
                  </a:schemeClr>
                </a:solidFill>
                <a:latin typeface="Baskerville Old Face" panose="02020602080505020303" pitchFamily="18" charset="0"/>
              </a:rPr>
              <a:t>Žinoma, aš taip pat klausausi jų pokalbių su kitais, rodau iškeltą nykštį ir pasakoju kaip man tai patinka...</a:t>
            </a:r>
          </a:p>
          <a:p>
            <a:pPr marL="0" indent="0">
              <a:buNone/>
            </a:pPr>
            <a:r>
              <a:rPr lang="lt-LT" dirty="0" smtClean="0">
                <a:solidFill>
                  <a:schemeClr val="accent4">
                    <a:lumMod val="75000"/>
                  </a:schemeClr>
                </a:solidFill>
                <a:latin typeface="Baskerville Old Face" panose="02020602080505020303" pitchFamily="18" charset="0"/>
              </a:rPr>
              <a:t>Veikiu kaip facebook`e</a:t>
            </a:r>
            <a:r>
              <a:rPr lang="en-US" dirty="0" smtClean="0">
                <a:solidFill>
                  <a:schemeClr val="accent4">
                    <a:lumMod val="75000"/>
                  </a:schemeClr>
                </a:solidFill>
                <a:latin typeface="Baskerville Old Face" panose="02020602080505020303" pitchFamily="18" charset="0"/>
              </a:rPr>
              <a:t>!</a:t>
            </a:r>
            <a:r>
              <a:rPr lang="lt-LT" dirty="0" smtClean="0">
                <a:solidFill>
                  <a:schemeClr val="accent4">
                    <a:lumMod val="75000"/>
                  </a:schemeClr>
                </a:solidFill>
                <a:latin typeface="Baskerville Old Face" panose="02020602080505020303" pitchFamily="18" charset="0"/>
              </a:rPr>
              <a:t> Ir jau turiu keletą sekėjų: du policijos pareigūnus, privatų seklį ir...psichiatrą </a:t>
            </a:r>
            <a:r>
              <a:rPr lang="lt-LT" dirty="0" smtClean="0">
                <a:solidFill>
                  <a:schemeClr val="accent4">
                    <a:lumMod val="75000"/>
                  </a:schemeClr>
                </a:solidFill>
                <a:latin typeface="Baskerville Old Face" panose="02020602080505020303" pitchFamily="18" charset="0"/>
                <a:sym typeface="Wingdings" panose="05000000000000000000" pitchFamily="2" charset="2"/>
              </a:rPr>
              <a:t>“</a:t>
            </a:r>
            <a:endParaRPr lang="lt-LT" dirty="0" smtClean="0">
              <a:solidFill>
                <a:schemeClr val="accent4">
                  <a:lumMod val="75000"/>
                </a:schemeClr>
              </a:solidFill>
              <a:latin typeface="Baskerville Old Face" panose="02020602080505020303" pitchFamily="18" charset="0"/>
            </a:endParaRPr>
          </a:p>
          <a:p>
            <a:pPr marL="0" indent="0">
              <a:buNone/>
            </a:pPr>
            <a:endParaRPr lang="en-US" dirty="0"/>
          </a:p>
        </p:txBody>
      </p:sp>
      <p:sp>
        <p:nvSpPr>
          <p:cNvPr id="4" name="Datos vietos rezervavimo ženklas 3"/>
          <p:cNvSpPr>
            <a:spLocks noGrp="1"/>
          </p:cNvSpPr>
          <p:nvPr>
            <p:ph type="dt" sz="half" idx="10"/>
          </p:nvPr>
        </p:nvSpPr>
        <p:spPr/>
        <p:txBody>
          <a:bodyPr/>
          <a:lstStyle/>
          <a:p>
            <a:r>
              <a:rPr lang="en-US" smtClean="0"/>
              <a:t>2015-11-12</a:t>
            </a:r>
            <a:endParaRPr lang="en-US"/>
          </a:p>
        </p:txBody>
      </p:sp>
    </p:spTree>
    <p:extLst>
      <p:ext uri="{BB962C8B-B14F-4D97-AF65-F5344CB8AC3E}">
        <p14:creationId xmlns:p14="http://schemas.microsoft.com/office/powerpoint/2010/main" xmlns="" val="424160078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b="1" dirty="0" smtClean="0"/>
              <a:t>SVARBIAUSIA – RASTI BALANSĄ, KAIP IR VISKAM GYVENIME</a:t>
            </a:r>
            <a:r>
              <a:rPr lang="en-US" b="1" dirty="0" smtClean="0"/>
              <a:t>!</a:t>
            </a:r>
            <a:endParaRPr lang="en-US" b="1" dirty="0"/>
          </a:p>
        </p:txBody>
      </p:sp>
      <p:pic>
        <p:nvPicPr>
          <p:cNvPr id="4" name="Turinio vietos rezervavimo ženklas 3"/>
          <p:cNvPicPr>
            <a:picLocks noGrp="1" noChangeAspect="1"/>
          </p:cNvPicPr>
          <p:nvPr>
            <p:ph idx="1"/>
          </p:nvPr>
        </p:nvPicPr>
        <p:blipFill>
          <a:blip r:embed="rId2" cstate="print"/>
          <a:stretch>
            <a:fillRect/>
          </a:stretch>
        </p:blipFill>
        <p:spPr>
          <a:xfrm>
            <a:off x="1275008" y="1541033"/>
            <a:ext cx="9852337" cy="5181739"/>
          </a:xfrm>
          <a:prstGeom prst="rect">
            <a:avLst/>
          </a:prstGeom>
        </p:spPr>
      </p:pic>
      <p:sp>
        <p:nvSpPr>
          <p:cNvPr id="5" name="Datos vietos rezervavimo ženklas 4"/>
          <p:cNvSpPr>
            <a:spLocks noGrp="1"/>
          </p:cNvSpPr>
          <p:nvPr>
            <p:ph type="dt" sz="half" idx="10"/>
          </p:nvPr>
        </p:nvSpPr>
        <p:spPr/>
        <p:txBody>
          <a:bodyPr/>
          <a:lstStyle/>
          <a:p>
            <a:r>
              <a:rPr lang="en-US" smtClean="0"/>
              <a:t>2015-11-12</a:t>
            </a:r>
            <a:endParaRPr lang="en-US"/>
          </a:p>
        </p:txBody>
      </p:sp>
    </p:spTree>
    <p:extLst>
      <p:ext uri="{BB962C8B-B14F-4D97-AF65-F5344CB8AC3E}">
        <p14:creationId xmlns:p14="http://schemas.microsoft.com/office/powerpoint/2010/main" xmlns="" val="2636854096"/>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en-US" b="1" dirty="0" smtClean="0"/>
              <a:t>PANAUDO</a:t>
            </a:r>
            <a:r>
              <a:rPr lang="lt-LT" b="1" dirty="0" smtClean="0"/>
              <a:t>TI ŠALTINIAI:</a:t>
            </a:r>
            <a:endParaRPr lang="en-US" b="1" dirty="0"/>
          </a:p>
        </p:txBody>
      </p:sp>
      <p:sp>
        <p:nvSpPr>
          <p:cNvPr id="3" name="Turinio vietos rezervavimo ženklas 2"/>
          <p:cNvSpPr>
            <a:spLocks noGrp="1"/>
          </p:cNvSpPr>
          <p:nvPr>
            <p:ph idx="1"/>
          </p:nvPr>
        </p:nvSpPr>
        <p:spPr/>
        <p:txBody>
          <a:bodyPr/>
          <a:lstStyle/>
          <a:p>
            <a:pPr marL="514350" indent="-514350">
              <a:buAutoNum type="arabicPeriod"/>
            </a:pPr>
            <a:endParaRPr lang="lt-LT" dirty="0" smtClean="0"/>
          </a:p>
          <a:p>
            <a:pPr marL="514350" indent="-514350">
              <a:buAutoNum type="arabicPeriod"/>
            </a:pPr>
            <a:r>
              <a:rPr lang="lt-LT" dirty="0" smtClean="0"/>
              <a:t>Bulotaitė, L. (2009). Priklausomybių anatomija;</a:t>
            </a:r>
          </a:p>
          <a:p>
            <a:pPr marL="514350" indent="-514350">
              <a:buAutoNum type="arabicPeriod"/>
            </a:pPr>
            <a:r>
              <a:rPr lang="lt-LT" dirty="0" smtClean="0"/>
              <a:t>Statistikos duomenys apie socialinius tinklus. [Žiūrėta 2015 09 13] Prieiga per internetą;</a:t>
            </a:r>
          </a:p>
          <a:p>
            <a:pPr marL="514350" indent="-514350">
              <a:buAutoNum type="arabicPeriod"/>
            </a:pPr>
            <a:r>
              <a:rPr lang="lt-LT" dirty="0" smtClean="0"/>
              <a:t>Mokslinių tyrimų metodologija ir metodai. Prieiga per internetą.</a:t>
            </a:r>
          </a:p>
          <a:p>
            <a:pPr marL="514350" indent="-514350">
              <a:buAutoNum type="arabicPeriod"/>
            </a:pPr>
            <a:r>
              <a:rPr lang="lt-LT" dirty="0" smtClean="0">
                <a:hlinkClick r:id="rId2"/>
              </a:rPr>
              <a:t>www.psichika.eu</a:t>
            </a:r>
            <a:endParaRPr lang="lt-LT" dirty="0" smtClean="0"/>
          </a:p>
          <a:p>
            <a:pPr marL="514350" indent="-514350">
              <a:buAutoNum type="arabicPeriod"/>
            </a:pPr>
            <a:r>
              <a:rPr lang="lt-LT" dirty="0" smtClean="0">
                <a:hlinkClick r:id="rId3"/>
              </a:rPr>
              <a:t>www.asirpsichologija.lt</a:t>
            </a:r>
            <a:endParaRPr lang="lt-LT" dirty="0" smtClean="0"/>
          </a:p>
          <a:p>
            <a:pPr marL="0" indent="0">
              <a:buNone/>
            </a:pPr>
            <a:endParaRPr lang="en-US" dirty="0"/>
          </a:p>
        </p:txBody>
      </p:sp>
      <p:sp>
        <p:nvSpPr>
          <p:cNvPr id="4" name="Datos vietos rezervavimo ženklas 3"/>
          <p:cNvSpPr>
            <a:spLocks noGrp="1"/>
          </p:cNvSpPr>
          <p:nvPr>
            <p:ph type="dt" sz="half" idx="10"/>
          </p:nvPr>
        </p:nvSpPr>
        <p:spPr/>
        <p:txBody>
          <a:bodyPr/>
          <a:lstStyle/>
          <a:p>
            <a:r>
              <a:rPr lang="en-US" smtClean="0"/>
              <a:t>2015-11-12</a:t>
            </a:r>
            <a:endParaRPr lang="en-US"/>
          </a:p>
        </p:txBody>
      </p:sp>
    </p:spTree>
    <p:extLst>
      <p:ext uri="{BB962C8B-B14F-4D97-AF65-F5344CB8AC3E}">
        <p14:creationId xmlns:p14="http://schemas.microsoft.com/office/powerpoint/2010/main" xmlns="" val="3678140394"/>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b="1" dirty="0" smtClean="0"/>
              <a:t>Priklausomybė nuo socialinių tinklų</a:t>
            </a:r>
            <a:endParaRPr lang="en-US" b="1" dirty="0"/>
          </a:p>
        </p:txBody>
      </p:sp>
      <p:sp>
        <p:nvSpPr>
          <p:cNvPr id="3" name="Turinio vietos rezervavimo ženklas 2"/>
          <p:cNvSpPr>
            <a:spLocks noGrp="1"/>
          </p:cNvSpPr>
          <p:nvPr>
            <p:ph idx="1"/>
          </p:nvPr>
        </p:nvSpPr>
        <p:spPr/>
        <p:txBody>
          <a:bodyPr/>
          <a:lstStyle/>
          <a:p>
            <a:pPr algn="just"/>
            <a:r>
              <a:rPr lang="lt-LT" dirty="0" smtClean="0"/>
              <a:t>Socialiniai tinklai – greitai populiarėjanti informacijos sklaidos priemonė. Pastebima, kad socialiniai tinklai paaugliams yra traukos vieta. Dažnas ir ilgas paauglių prisijungimas prie socialinių tinklų skatina priklausomybę. </a:t>
            </a:r>
          </a:p>
          <a:p>
            <a:pPr algn="just"/>
            <a:r>
              <a:rPr lang="lt-LT" dirty="0" smtClean="0"/>
              <a:t>Terminą „priklausomybė nuo socialinių tinklų“ galima apibūdinti kaip nenusakomą norą naudotis socialiniu tinklu ir praleisti jame laiką. Priklausomybė nuo socialinių tinklų yra psichologinė priklausomybė, ji sukelia psichologinį diskomfortą, dažnai pasireiškiantį elgesio sutrikimais.</a:t>
            </a:r>
            <a:endParaRPr lang="en-US" dirty="0"/>
          </a:p>
        </p:txBody>
      </p:sp>
      <p:sp>
        <p:nvSpPr>
          <p:cNvPr id="4" name="Datos vietos rezervavimo ženklas 3"/>
          <p:cNvSpPr>
            <a:spLocks noGrp="1"/>
          </p:cNvSpPr>
          <p:nvPr>
            <p:ph type="dt" sz="half" idx="10"/>
          </p:nvPr>
        </p:nvSpPr>
        <p:spPr/>
        <p:txBody>
          <a:bodyPr/>
          <a:lstStyle/>
          <a:p>
            <a:r>
              <a:rPr lang="en-US" smtClean="0"/>
              <a:t>2015-11-12</a:t>
            </a:r>
            <a:endParaRPr lang="en-US"/>
          </a:p>
        </p:txBody>
      </p:sp>
    </p:spTree>
    <p:extLst>
      <p:ext uri="{BB962C8B-B14F-4D97-AF65-F5344CB8AC3E}">
        <p14:creationId xmlns:p14="http://schemas.microsoft.com/office/powerpoint/2010/main" xmlns="" val="232916053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200" y="824248"/>
            <a:ext cx="10515600" cy="5352715"/>
          </a:xfrm>
        </p:spPr>
        <p:txBody>
          <a:bodyPr/>
          <a:lstStyle/>
          <a:p>
            <a:pPr algn="just"/>
            <a:r>
              <a:rPr lang="lt-LT" dirty="0" smtClean="0"/>
              <a:t>Atsiradus socialiniam tinklui daugelis žmonių džiaugėsi, kad gali nevaržomai bendrauti su draugais, kolegomis, taip pat užmegzti pažintį su visai nepažįstamais žmonėmis. Dabar socialiniai tinklai pakeitė tiesioginį bendravimą, juose užmezgamos naujos pažintys, palaikomos senos pažintys ir pačiam individui nesuprantant keičiasi bendravimo tradicijos.</a:t>
            </a:r>
          </a:p>
          <a:p>
            <a:pPr algn="just"/>
            <a:r>
              <a:rPr lang="lt-LT" dirty="0"/>
              <a:t>P</a:t>
            </a:r>
            <a:r>
              <a:rPr lang="lt-LT" dirty="0" smtClean="0"/>
              <a:t>aauglystėje priklausomybė atsiranda gana greitai, nes paauglių organizmas dar nesubrendęs ir neatsparus, o centrinė nervų sistema tik formuojasi.</a:t>
            </a:r>
          </a:p>
          <a:p>
            <a:pPr algn="just"/>
            <a:r>
              <a:rPr lang="lt-LT" dirty="0"/>
              <a:t>I</a:t>
            </a:r>
            <a:r>
              <a:rPr lang="lt-LT" dirty="0" smtClean="0"/>
              <a:t>nternetinė erdvė trikdo paauglių psichiką. </a:t>
            </a:r>
          </a:p>
          <a:p>
            <a:pPr algn="just"/>
            <a:r>
              <a:rPr lang="lt-LT" dirty="0"/>
              <a:t>T</a:t>
            </a:r>
            <a:r>
              <a:rPr lang="lt-LT" dirty="0" smtClean="0"/>
              <a:t>ikėtina, kad paaugliai, priklausomi nuo socialinių tinklų, gali turėti psichologinių problemų. </a:t>
            </a:r>
          </a:p>
          <a:p>
            <a:pPr algn="just"/>
            <a:endParaRPr lang="en-US" dirty="0"/>
          </a:p>
        </p:txBody>
      </p:sp>
      <p:sp>
        <p:nvSpPr>
          <p:cNvPr id="4" name="Datos vietos rezervavimo ženklas 3"/>
          <p:cNvSpPr>
            <a:spLocks noGrp="1"/>
          </p:cNvSpPr>
          <p:nvPr>
            <p:ph type="dt" sz="half" idx="10"/>
          </p:nvPr>
        </p:nvSpPr>
        <p:spPr/>
        <p:txBody>
          <a:bodyPr/>
          <a:lstStyle/>
          <a:p>
            <a:r>
              <a:rPr lang="en-US" smtClean="0"/>
              <a:t>2015-11-12</a:t>
            </a:r>
            <a:endParaRPr lang="en-US"/>
          </a:p>
        </p:txBody>
      </p:sp>
    </p:spTree>
    <p:extLst>
      <p:ext uri="{BB962C8B-B14F-4D97-AF65-F5344CB8AC3E}">
        <p14:creationId xmlns:p14="http://schemas.microsoft.com/office/powerpoint/2010/main" xmlns="" val="423326883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200" y="553792"/>
            <a:ext cx="10515600" cy="5623171"/>
          </a:xfrm>
        </p:spPr>
        <p:txBody>
          <a:bodyPr>
            <a:normAutofit lnSpcReduction="10000"/>
          </a:bodyPr>
          <a:lstStyle/>
          <a:p>
            <a:pPr algn="just"/>
            <a:r>
              <a:rPr lang="lt-LT" dirty="0"/>
              <a:t>P</a:t>
            </a:r>
            <a:r>
              <a:rPr lang="lt-LT" dirty="0" smtClean="0"/>
              <a:t>aaugliai socialiniuose tinkluose save pristato tokius, kokie jie nori būti, susikuria tokį pasaulį ir bendrauja su tokiais draugais, kurių negali turėti tikrame gyvenime. </a:t>
            </a:r>
          </a:p>
          <a:p>
            <a:pPr algn="just"/>
            <a:r>
              <a:rPr lang="lt-LT" dirty="0"/>
              <a:t>V</a:t>
            </a:r>
            <a:r>
              <a:rPr lang="lt-LT" dirty="0" smtClean="0"/>
              <a:t>aidina savarankiškus ir suaugusius, neigia jiems primestus autoritetus, dažnai kopijuoja suaugusius. </a:t>
            </a:r>
          </a:p>
          <a:p>
            <a:pPr algn="just"/>
            <a:r>
              <a:rPr lang="lt-LT" dirty="0" smtClean="0"/>
              <a:t>Prisijungę prie socialinio tinklo paaugliai tampa drąsesni, jie gali bendrauti su draugais, priešinga lytimi, o to negalėtų padaryti bendraudami tiesiogiai.</a:t>
            </a:r>
          </a:p>
          <a:p>
            <a:pPr algn="just"/>
            <a:r>
              <a:rPr lang="lt-LT" dirty="0"/>
              <a:t>P</a:t>
            </a:r>
            <a:r>
              <a:rPr lang="lt-LT" dirty="0" smtClean="0"/>
              <a:t>aaugliams būdinga socialiniame tinkle ieškoti socialinės paramos, seksualinio pasitenkinimo.</a:t>
            </a:r>
          </a:p>
          <a:p>
            <a:pPr algn="just"/>
            <a:r>
              <a:rPr lang="lt-LT" dirty="0"/>
              <a:t>V</a:t>
            </a:r>
            <a:r>
              <a:rPr lang="lt-LT" dirty="0" smtClean="0"/>
              <a:t>irtualus gyvenimas tampa svarbesnis už realų, bet pasitaiko atvejų, kai paaugliai socialiniuose tinkluose patiria patyčias (socialinė agresija, siuntinėjama reputaciją bloginanti medžiaga), seksualinį smurtą (bandymas įtraukti į seksualinę veiklą, kontaktų ieška).</a:t>
            </a:r>
            <a:endParaRPr lang="en-US" dirty="0"/>
          </a:p>
        </p:txBody>
      </p:sp>
      <p:sp>
        <p:nvSpPr>
          <p:cNvPr id="4" name="Datos vietos rezervavimo ženklas 3"/>
          <p:cNvSpPr>
            <a:spLocks noGrp="1"/>
          </p:cNvSpPr>
          <p:nvPr>
            <p:ph type="dt" sz="half" idx="10"/>
          </p:nvPr>
        </p:nvSpPr>
        <p:spPr/>
        <p:txBody>
          <a:bodyPr/>
          <a:lstStyle/>
          <a:p>
            <a:r>
              <a:rPr lang="en-US" smtClean="0"/>
              <a:t>2015-11-12</a:t>
            </a:r>
            <a:endParaRPr lang="en-US"/>
          </a:p>
        </p:txBody>
      </p:sp>
    </p:spTree>
    <p:extLst>
      <p:ext uri="{BB962C8B-B14F-4D97-AF65-F5344CB8AC3E}">
        <p14:creationId xmlns:p14="http://schemas.microsoft.com/office/powerpoint/2010/main" xmlns="" val="345431840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200" y="656823"/>
            <a:ext cx="10515600" cy="5520140"/>
          </a:xfrm>
        </p:spPr>
        <p:txBody>
          <a:bodyPr/>
          <a:lstStyle/>
          <a:p>
            <a:pPr algn="just"/>
            <a:r>
              <a:rPr lang="lt-LT" dirty="0" smtClean="0"/>
              <a:t>Paaugliai turi didžiausią riziką tapti priklausomi nuo socialinių tinklų, nes jie bendravimą socialiniame tinkle priima kaip tiesioginį bendravimą, yra atviresni, jiems patinka bendrauti su nepažįstamais žmonėmis...</a:t>
            </a:r>
          </a:p>
          <a:p>
            <a:pPr algn="just"/>
            <a:r>
              <a:rPr lang="lt-LT" dirty="0" smtClean="0"/>
              <a:t>Kiekviena priklausomybė turi savybę, kuri vilioja žmogų ją vartoti ir vartoti, kol ji tampa liga. Tiek priklausomybė nuo azartinių lošimų, tabako, alkoholio, tiek priklausomybė nuo socialinių tinklų turi savo savybių, kurios traukia žmones. </a:t>
            </a:r>
          </a:p>
          <a:p>
            <a:pPr marL="0" indent="0" algn="just">
              <a:buNone/>
            </a:pPr>
            <a:endParaRPr lang="en-US" dirty="0"/>
          </a:p>
        </p:txBody>
      </p:sp>
      <p:pic>
        <p:nvPicPr>
          <p:cNvPr id="4" name="Paveikslėlis 3"/>
          <p:cNvPicPr>
            <a:picLocks noChangeAspect="1"/>
          </p:cNvPicPr>
          <p:nvPr/>
        </p:nvPicPr>
        <p:blipFill>
          <a:blip r:embed="rId2" cstate="print"/>
          <a:stretch>
            <a:fillRect/>
          </a:stretch>
        </p:blipFill>
        <p:spPr>
          <a:xfrm>
            <a:off x="6297769" y="3554569"/>
            <a:ext cx="4559121" cy="2622393"/>
          </a:xfrm>
          <a:prstGeom prst="rect">
            <a:avLst/>
          </a:prstGeom>
        </p:spPr>
      </p:pic>
      <p:sp>
        <p:nvSpPr>
          <p:cNvPr id="5" name="Datos vietos rezervavimo ženklas 4"/>
          <p:cNvSpPr>
            <a:spLocks noGrp="1"/>
          </p:cNvSpPr>
          <p:nvPr>
            <p:ph type="dt" sz="half" idx="10"/>
          </p:nvPr>
        </p:nvSpPr>
        <p:spPr/>
        <p:txBody>
          <a:bodyPr/>
          <a:lstStyle/>
          <a:p>
            <a:r>
              <a:rPr lang="en-US" smtClean="0"/>
              <a:t>2015-11-12</a:t>
            </a:r>
            <a:endParaRPr lang="en-US"/>
          </a:p>
        </p:txBody>
      </p:sp>
    </p:spTree>
    <p:extLst>
      <p:ext uri="{BB962C8B-B14F-4D97-AF65-F5344CB8AC3E}">
        <p14:creationId xmlns:p14="http://schemas.microsoft.com/office/powerpoint/2010/main" xmlns="" val="403286018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b="1" dirty="0" smtClean="0"/>
              <a:t>Pagrindiniai veiksniai, skatinantys priklausomybę nuo socialinių tinklų</a:t>
            </a:r>
            <a:endParaRPr lang="en-US" b="1" dirty="0"/>
          </a:p>
        </p:txBody>
      </p:sp>
      <p:sp>
        <p:nvSpPr>
          <p:cNvPr id="3" name="Turinio vietos rezervavimo ženklas 2"/>
          <p:cNvSpPr>
            <a:spLocks noGrp="1"/>
          </p:cNvSpPr>
          <p:nvPr>
            <p:ph idx="1"/>
          </p:nvPr>
        </p:nvSpPr>
        <p:spPr/>
        <p:txBody>
          <a:bodyPr/>
          <a:lstStyle/>
          <a:p>
            <a:pPr algn="just"/>
            <a:r>
              <a:rPr lang="en-US" dirty="0" smtClean="0"/>
              <a:t>Interaktyvus turinys</a:t>
            </a:r>
            <a:r>
              <a:rPr lang="lt-LT" dirty="0" smtClean="0"/>
              <a:t>,</a:t>
            </a:r>
          </a:p>
          <a:p>
            <a:pPr algn="just"/>
            <a:r>
              <a:rPr lang="lt-LT" dirty="0" smtClean="0"/>
              <a:t> Paprasta pasiekti, mažos išlaidos. Nereikia didelių reikalavimų ar patirties, mažai reikia įdėti pastangų norint kažką gauti, nereikia būti turtingam, kad galėtum turėti internetą.</a:t>
            </a:r>
          </a:p>
          <a:p>
            <a:pPr algn="just"/>
            <a:r>
              <a:rPr lang="en-US" dirty="0" smtClean="0"/>
              <a:t>Anonimiškumas</a:t>
            </a:r>
            <a:r>
              <a:rPr lang="lt-LT" dirty="0" smtClean="0"/>
              <a:t>.</a:t>
            </a:r>
          </a:p>
          <a:p>
            <a:pPr algn="just"/>
            <a:r>
              <a:rPr lang="lt-LT" dirty="0" smtClean="0"/>
              <a:t> Lengviau plėtojami santykiai, mažesnė atmetimo bendraujant galimybė.</a:t>
            </a:r>
          </a:p>
          <a:p>
            <a:endParaRPr lang="en-US" dirty="0"/>
          </a:p>
        </p:txBody>
      </p:sp>
      <p:sp>
        <p:nvSpPr>
          <p:cNvPr id="4" name="Datos vietos rezervavimo ženklas 3"/>
          <p:cNvSpPr>
            <a:spLocks noGrp="1"/>
          </p:cNvSpPr>
          <p:nvPr>
            <p:ph type="dt" sz="half" idx="10"/>
          </p:nvPr>
        </p:nvSpPr>
        <p:spPr/>
        <p:txBody>
          <a:bodyPr/>
          <a:lstStyle/>
          <a:p>
            <a:r>
              <a:rPr lang="en-US" smtClean="0"/>
              <a:t>2015-11-12</a:t>
            </a:r>
            <a:endParaRPr lang="en-US"/>
          </a:p>
        </p:txBody>
      </p:sp>
    </p:spTree>
    <p:extLst>
      <p:ext uri="{BB962C8B-B14F-4D97-AF65-F5344CB8AC3E}">
        <p14:creationId xmlns:p14="http://schemas.microsoft.com/office/powerpoint/2010/main" xmlns="" val="100374480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pPr algn="ctr"/>
            <a:r>
              <a:rPr lang="lt-LT" b="1" dirty="0"/>
              <a:t>P</a:t>
            </a:r>
            <a:r>
              <a:rPr lang="lt-LT" b="1" dirty="0" smtClean="0"/>
              <a:t>sichologiniai elgesio požymiai, sietini su priklausomybe nuo socialinių tinklų:</a:t>
            </a:r>
            <a:endParaRPr lang="en-US" b="1" dirty="0"/>
          </a:p>
        </p:txBody>
      </p:sp>
      <p:sp>
        <p:nvSpPr>
          <p:cNvPr id="3" name="Turinio vietos rezervavimo ženklas 2"/>
          <p:cNvSpPr>
            <a:spLocks noGrp="1"/>
          </p:cNvSpPr>
          <p:nvPr>
            <p:ph idx="1"/>
          </p:nvPr>
        </p:nvSpPr>
        <p:spPr/>
        <p:txBody>
          <a:bodyPr>
            <a:normAutofit lnSpcReduction="10000"/>
          </a:bodyPr>
          <a:lstStyle/>
          <a:p>
            <a:pPr algn="just"/>
            <a:r>
              <a:rPr lang="lt-LT" dirty="0"/>
              <a:t>N</a:t>
            </a:r>
            <a:r>
              <a:rPr lang="en-US" dirty="0" smtClean="0"/>
              <a:t>uolat galvojama apie socialinį tinklą ir veiklą jame, susirūpinimas; </a:t>
            </a:r>
            <a:endParaRPr lang="lt-LT" dirty="0" smtClean="0"/>
          </a:p>
          <a:p>
            <a:pPr algn="just"/>
            <a:r>
              <a:rPr lang="lt-LT" dirty="0" smtClean="0"/>
              <a:t>P</a:t>
            </a:r>
            <a:r>
              <a:rPr lang="en-US" dirty="0" smtClean="0"/>
              <a:t>asikartojantys staigūs impulsai naudotis socialiniu tinklu;</a:t>
            </a:r>
            <a:endParaRPr lang="lt-LT" dirty="0" smtClean="0"/>
          </a:p>
          <a:p>
            <a:pPr algn="just"/>
            <a:r>
              <a:rPr lang="lt-LT" dirty="0"/>
              <a:t>G</a:t>
            </a:r>
            <a:r>
              <a:rPr lang="lt-LT" dirty="0" smtClean="0"/>
              <a:t>erokai pailgėjęs naudojimosi socialiniais tinklais laikas, kurio reikia, kad įvyktų pasitenkinimas;</a:t>
            </a:r>
            <a:endParaRPr lang="lt-LT" dirty="0"/>
          </a:p>
          <a:p>
            <a:pPr algn="just"/>
            <a:r>
              <a:rPr lang="lt-LT" dirty="0"/>
              <a:t>D</a:t>
            </a:r>
            <a:r>
              <a:rPr lang="en-US" dirty="0" smtClean="0"/>
              <a:t>epresija, bloga nuotaika, nerimas, dirglumas, nuobodulys</a:t>
            </a:r>
            <a:r>
              <a:rPr lang="lt-LT" dirty="0" smtClean="0"/>
              <a:t>. D</a:t>
            </a:r>
            <a:r>
              <a:rPr lang="en-US" dirty="0" smtClean="0"/>
              <a:t>idesnis saugumo jausmas, pasireiškiantis bendraujant socialiniame tinkle nei bendraujant</a:t>
            </a:r>
            <a:r>
              <a:rPr lang="lt-LT" dirty="0"/>
              <a:t>;</a:t>
            </a:r>
            <a:endParaRPr lang="lt-LT" dirty="0" smtClean="0"/>
          </a:p>
          <a:p>
            <a:pPr algn="just"/>
            <a:r>
              <a:rPr lang="lt-LT" dirty="0"/>
              <a:t>N</a:t>
            </a:r>
            <a:r>
              <a:rPr lang="lt-LT" dirty="0" smtClean="0"/>
              <a:t>eprisijungęs prie socialinio tinklo ir nepabendravęs, jautiesi vienišas;</a:t>
            </a:r>
          </a:p>
          <a:p>
            <a:pPr algn="just"/>
            <a:r>
              <a:rPr lang="lt-LT" dirty="0"/>
              <a:t>S</a:t>
            </a:r>
            <a:r>
              <a:rPr lang="lt-LT" dirty="0" smtClean="0"/>
              <a:t>ocialiniais tinklais naudojamasi, siekiant pagerinti savijautą arba išvengti abstinencijos.</a:t>
            </a:r>
          </a:p>
          <a:p>
            <a:endParaRPr lang="en-US" dirty="0"/>
          </a:p>
        </p:txBody>
      </p:sp>
      <p:sp>
        <p:nvSpPr>
          <p:cNvPr id="4" name="Datos vietos rezervavimo ženklas 3"/>
          <p:cNvSpPr>
            <a:spLocks noGrp="1"/>
          </p:cNvSpPr>
          <p:nvPr>
            <p:ph type="dt" sz="half" idx="10"/>
          </p:nvPr>
        </p:nvSpPr>
        <p:spPr/>
        <p:txBody>
          <a:bodyPr/>
          <a:lstStyle/>
          <a:p>
            <a:r>
              <a:rPr lang="en-US" smtClean="0"/>
              <a:t>2015-11-12</a:t>
            </a:r>
            <a:endParaRPr lang="en-US"/>
          </a:p>
        </p:txBody>
      </p:sp>
    </p:spTree>
    <p:extLst>
      <p:ext uri="{BB962C8B-B14F-4D97-AF65-F5344CB8AC3E}">
        <p14:creationId xmlns:p14="http://schemas.microsoft.com/office/powerpoint/2010/main" xmlns="" val="306839679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59063"/>
            <a:ext cx="10515600" cy="1325563"/>
          </a:xfrm>
        </p:spPr>
        <p:txBody>
          <a:bodyPr/>
          <a:lstStyle/>
          <a:p>
            <a:pPr algn="ctr"/>
            <a:r>
              <a:rPr lang="lt-LT" dirty="0" smtClean="0"/>
              <a:t> </a:t>
            </a:r>
            <a:r>
              <a:rPr lang="lt-LT" b="1" dirty="0" smtClean="0"/>
              <a:t>Priklausomybė nuo socialinių tinklų: </a:t>
            </a:r>
            <a:endParaRPr lang="en-US" b="1" dirty="0"/>
          </a:p>
        </p:txBody>
      </p:sp>
      <p:sp>
        <p:nvSpPr>
          <p:cNvPr id="3" name="Turinio vietos rezervavimo ženklas 2"/>
          <p:cNvSpPr>
            <a:spLocks noGrp="1"/>
          </p:cNvSpPr>
          <p:nvPr>
            <p:ph idx="1"/>
          </p:nvPr>
        </p:nvSpPr>
        <p:spPr>
          <a:xfrm>
            <a:off x="838200" y="1390918"/>
            <a:ext cx="10515600" cy="5074275"/>
          </a:xfrm>
        </p:spPr>
        <p:txBody>
          <a:bodyPr>
            <a:normAutofit lnSpcReduction="10000"/>
          </a:bodyPr>
          <a:lstStyle/>
          <a:p>
            <a:pPr algn="just"/>
            <a:r>
              <a:rPr lang="lt-LT" dirty="0"/>
              <a:t>G</a:t>
            </a:r>
            <a:r>
              <a:rPr lang="lt-LT" dirty="0" smtClean="0"/>
              <a:t>ali paveikti individo santykį su šeima, draugais, bendramoksliais: neatliekama namų ruoša, namų darbai mokykloje, prastėja pažymiai, socialiniai santykiai, pažeidžiamos taisyklės ir įstatymai.</a:t>
            </a:r>
          </a:p>
          <a:p>
            <a:pPr algn="just"/>
            <a:r>
              <a:rPr lang="lt-LT" dirty="0" smtClean="0"/>
              <a:t>Dažnai pasireiškiantys šie požymiai pradeda trukdyti žmogaus asmeniniame gyvenime, akademinėje ir darbo veikloje.</a:t>
            </a:r>
          </a:p>
          <a:p>
            <a:pPr algn="just"/>
            <a:r>
              <a:rPr lang="lt-LT" dirty="0" smtClean="0"/>
              <a:t> Atsiranda fizinių padarinių: išsausėjusios akys, galvos, nugaros ir sprando skausmai, riešo tunelio sindromas, sutrikusi mityba, mažai judama, nuolatinis miego trūkumas – tai praneša apie artėjantį pavojų. </a:t>
            </a:r>
          </a:p>
          <a:p>
            <a:pPr algn="just"/>
            <a:r>
              <a:rPr lang="lt-LT" dirty="0"/>
              <a:t>S</a:t>
            </a:r>
            <a:r>
              <a:rPr lang="lt-LT" dirty="0" smtClean="0"/>
              <a:t>ocialinės fobijos. </a:t>
            </a:r>
          </a:p>
          <a:p>
            <a:pPr algn="just"/>
            <a:r>
              <a:rPr lang="en-US" dirty="0" smtClean="0"/>
              <a:t> Atsiranda noras prisijungti prie socialinio tinklo ir jame būti be jokios veiklos</a:t>
            </a:r>
            <a:r>
              <a:rPr lang="lt-LT" dirty="0" smtClean="0"/>
              <a:t>.</a:t>
            </a:r>
            <a:endParaRPr lang="en-US" dirty="0"/>
          </a:p>
        </p:txBody>
      </p:sp>
      <p:sp>
        <p:nvSpPr>
          <p:cNvPr id="4" name="Datos vietos rezervavimo ženklas 3"/>
          <p:cNvSpPr>
            <a:spLocks noGrp="1"/>
          </p:cNvSpPr>
          <p:nvPr>
            <p:ph type="dt" sz="half" idx="10"/>
          </p:nvPr>
        </p:nvSpPr>
        <p:spPr/>
        <p:txBody>
          <a:bodyPr/>
          <a:lstStyle/>
          <a:p>
            <a:r>
              <a:rPr lang="en-US" smtClean="0"/>
              <a:t>2015-11-12</a:t>
            </a:r>
            <a:endParaRPr lang="en-US"/>
          </a:p>
        </p:txBody>
      </p:sp>
    </p:spTree>
    <p:extLst>
      <p:ext uri="{BB962C8B-B14F-4D97-AF65-F5344CB8AC3E}">
        <p14:creationId xmlns:p14="http://schemas.microsoft.com/office/powerpoint/2010/main" xmlns="" val="366022413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b="1" dirty="0" smtClean="0"/>
              <a:t>PAGALBA:</a:t>
            </a:r>
            <a:endParaRPr lang="en-US" b="1" dirty="0"/>
          </a:p>
        </p:txBody>
      </p:sp>
      <p:sp>
        <p:nvSpPr>
          <p:cNvPr id="3" name="Turinio vietos rezervavimo ženklas 2"/>
          <p:cNvSpPr>
            <a:spLocks noGrp="1"/>
          </p:cNvSpPr>
          <p:nvPr>
            <p:ph idx="1"/>
          </p:nvPr>
        </p:nvSpPr>
        <p:spPr/>
        <p:txBody>
          <a:bodyPr/>
          <a:lstStyle/>
          <a:p>
            <a:pPr algn="just"/>
            <a:r>
              <a:rPr lang="lt-LT" dirty="0" smtClean="0"/>
              <a:t> Asmenims, kurie naudojasi socialiniais tinklais internetinėje erdvėje, šeimos narių palaikymas yra pats svarbiausias.</a:t>
            </a:r>
          </a:p>
          <a:p>
            <a:pPr algn="just"/>
            <a:r>
              <a:rPr lang="lt-LT" dirty="0" smtClean="0"/>
              <a:t>Šeimos nariai turi padėti asmenims atrasti savąjį „aš“, bet jei nėra suteikiama pagalba, asmenys turi savarankiškai kreiptis į specialistą.</a:t>
            </a:r>
          </a:p>
          <a:p>
            <a:pPr algn="just"/>
            <a:r>
              <a:rPr lang="lt-LT" dirty="0" smtClean="0"/>
              <a:t>Neveikia paprastos moralizuojančios taisyklės, pavyzdžiui, grasinimai, grindžiami baime. </a:t>
            </a:r>
          </a:p>
          <a:p>
            <a:pPr algn="just"/>
            <a:r>
              <a:rPr lang="lt-LT" dirty="0" smtClean="0"/>
              <a:t> paaugliams būtų aktyvi priemonė, jei tėvai skatintų juos sportuoti ir užsiimti nauja veikla, draustų naudotis socialiniais tinklais ir palaikytų kovojant su priklausomybe.</a:t>
            </a:r>
          </a:p>
          <a:p>
            <a:pPr algn="just"/>
            <a:endParaRPr lang="en-US" dirty="0"/>
          </a:p>
        </p:txBody>
      </p:sp>
      <p:sp>
        <p:nvSpPr>
          <p:cNvPr id="4" name="Datos vietos rezervavimo ženklas 3"/>
          <p:cNvSpPr>
            <a:spLocks noGrp="1"/>
          </p:cNvSpPr>
          <p:nvPr>
            <p:ph type="dt" sz="half" idx="10"/>
          </p:nvPr>
        </p:nvSpPr>
        <p:spPr/>
        <p:txBody>
          <a:bodyPr/>
          <a:lstStyle/>
          <a:p>
            <a:r>
              <a:rPr lang="en-US" smtClean="0"/>
              <a:t>2015-11-12</a:t>
            </a:r>
            <a:endParaRPr lang="en-US"/>
          </a:p>
        </p:txBody>
      </p:sp>
    </p:spTree>
    <p:extLst>
      <p:ext uri="{BB962C8B-B14F-4D97-AF65-F5344CB8AC3E}">
        <p14:creationId xmlns:p14="http://schemas.microsoft.com/office/powerpoint/2010/main" xmlns="" val="560226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ema">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1262</Words>
  <Application>Microsoft Office PowerPoint</Application>
  <PresentationFormat>Pasirinktinai</PresentationFormat>
  <Paragraphs>96</Paragraphs>
  <Slides>16</Slides>
  <Notes>0</Notes>
  <HiddenSlides>0</HiddenSlides>
  <MMClips>0</MMClips>
  <ScaleCrop>false</ScaleCrop>
  <HeadingPairs>
    <vt:vector size="4" baseType="variant">
      <vt:variant>
        <vt:lpstr>Tema</vt:lpstr>
      </vt:variant>
      <vt:variant>
        <vt:i4>1</vt:i4>
      </vt:variant>
      <vt:variant>
        <vt:lpstr>Skaidrių pavadinimai</vt:lpstr>
      </vt:variant>
      <vt:variant>
        <vt:i4>16</vt:i4>
      </vt:variant>
    </vt:vector>
  </HeadingPairs>
  <TitlesOfParts>
    <vt:vector size="17" baseType="lpstr">
      <vt:lpstr>„Office“ tema</vt:lpstr>
      <vt:lpstr>SOCIALINIŲ TINKLŲ ĮTAKA JAUNO ŽMOGAUS ASMENYBĖS FORMAVIMUI</vt:lpstr>
      <vt:lpstr>Priklausomybė nuo socialinių tinklų</vt:lpstr>
      <vt:lpstr>Skaidrė 3</vt:lpstr>
      <vt:lpstr>Skaidrė 4</vt:lpstr>
      <vt:lpstr>Skaidrė 5</vt:lpstr>
      <vt:lpstr>Pagrindiniai veiksniai, skatinantys priklausomybę nuo socialinių tinklų</vt:lpstr>
      <vt:lpstr>Psichologiniai elgesio požymiai, sietini su priklausomybe nuo socialinių tinklų:</vt:lpstr>
      <vt:lpstr> Priklausomybė nuo socialinių tinklų: </vt:lpstr>
      <vt:lpstr>PAGALBA:</vt:lpstr>
      <vt:lpstr>Skaidrė 10</vt:lpstr>
      <vt:lpstr>PAAUGLIAI NORI, KAD JŲ NUOMONĖ BŪTŲ IŠGIRSTA </vt:lpstr>
      <vt:lpstr>SOCIALINIŲ TINKLŲ NAUDA:</vt:lpstr>
      <vt:lpstr>SOCIALINIŲ TINKLŲ GRĖSMĖ:</vt:lpstr>
      <vt:lpstr>PAMĄSTYMUI:</vt:lpstr>
      <vt:lpstr>SVARBIAUSIA – RASTI BALANSĄ, KAIP IR VISKAM GYVENIME!</vt:lpstr>
      <vt:lpstr>PANAUDOTI ŠALTINIAI:</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SOCIALINIŲ TINKLŲ ĮTAKA JAUNO ŽMOGAUS ASMENYBĖS FORMAVIMUI</dc:title>
  <dc:creator>Vidmants</dc:creator>
  <cp:lastModifiedBy>Pavaduotoja</cp:lastModifiedBy>
  <cp:revision>39</cp:revision>
  <dcterms:created xsi:type="dcterms:W3CDTF">2015-11-07T10:18:36Z</dcterms:created>
  <dcterms:modified xsi:type="dcterms:W3CDTF">2015-11-17T07:13:35Z</dcterms:modified>
</cp:coreProperties>
</file>